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CCF0"/>
    <a:srgbClr val="FF66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9B6A75-E48D-44F4-871D-4632689D8ABF}" type="doc">
      <dgm:prSet loTypeId="urn:microsoft.com/office/officeart/2005/8/layout/hProcess11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3BE1ACE-4B6D-4ED8-90B2-F99838E1B3F4}">
      <dgm:prSet phldrT="[Texte]" custT="1"/>
      <dgm:spPr/>
      <dgm:t>
        <a:bodyPr/>
        <a:lstStyle/>
        <a:p>
          <a:endParaRPr lang="fr-FR" sz="1000" b="1" dirty="0"/>
        </a:p>
      </dgm:t>
    </dgm:pt>
    <dgm:pt modelId="{27E9871B-E1A0-4C15-BC36-4EAEEB4F36BC}" cxnId="{31E8799E-BCAF-4D51-8EB3-856F7EC5E7B1}" type="parTrans">
      <dgm:prSet/>
      <dgm:spPr/>
      <dgm:t>
        <a:bodyPr/>
        <a:lstStyle/>
        <a:p>
          <a:endParaRPr lang="fr-FR"/>
        </a:p>
      </dgm:t>
    </dgm:pt>
    <dgm:pt modelId="{3ED4C383-A4C7-4C95-89AB-5E145F9353DF}" cxnId="{31E8799E-BCAF-4D51-8EB3-856F7EC5E7B1}" type="sibTrans">
      <dgm:prSet/>
      <dgm:spPr/>
      <dgm:t>
        <a:bodyPr/>
        <a:lstStyle/>
        <a:p>
          <a:endParaRPr lang="fr-FR"/>
        </a:p>
      </dgm:t>
    </dgm:pt>
    <dgm:pt modelId="{B8026139-2DBD-44A9-AC57-AE35BB523097}" type="pres">
      <dgm:prSet presAssocID="{929B6A75-E48D-44F4-871D-4632689D8ABF}" presName="Name0" presStyleCnt="0">
        <dgm:presLayoutVars>
          <dgm:dir/>
          <dgm:resizeHandles val="exact"/>
        </dgm:presLayoutVars>
      </dgm:prSet>
      <dgm:spPr/>
    </dgm:pt>
    <dgm:pt modelId="{BD0CF037-5295-4B10-ABB6-D395BF6BD62C}" type="pres">
      <dgm:prSet presAssocID="{929B6A75-E48D-44F4-871D-4632689D8ABF}" presName="arrow" presStyleLbl="bgShp" presStyleIdx="0" presStyleCnt="1" custScaleY="250000" custLinFactNeighborX="982" custLinFactNeighborY="1236"/>
      <dgm:spPr/>
    </dgm:pt>
    <dgm:pt modelId="{DD3F49F2-A6E8-417B-B088-D93F42F672FA}" type="pres">
      <dgm:prSet presAssocID="{929B6A75-E48D-44F4-871D-4632689D8ABF}" presName="points" presStyleCnt="0"/>
      <dgm:spPr/>
    </dgm:pt>
    <dgm:pt modelId="{C89E948E-8103-4742-B982-2F0E07231A04}" type="pres">
      <dgm:prSet presAssocID="{43BE1ACE-4B6D-4ED8-90B2-F99838E1B3F4}" presName="compositeA" presStyleCnt="0"/>
      <dgm:spPr/>
    </dgm:pt>
    <dgm:pt modelId="{B09E0994-72DF-40B3-A677-E8EE7F93D3F4}" type="pres">
      <dgm:prSet presAssocID="{43BE1ACE-4B6D-4ED8-90B2-F99838E1B3F4}" presName="textA" presStyleLbl="revTx" presStyleIdx="0" presStyleCnt="1" custScaleX="23904" custScaleY="59509" custLinFactY="100000" custLinFactNeighborX="-20512" custLinFactNeighborY="119451">
        <dgm:presLayoutVars>
          <dgm:bulletEnabled val="1"/>
        </dgm:presLayoutVars>
      </dgm:prSet>
      <dgm:spPr/>
    </dgm:pt>
    <dgm:pt modelId="{337635E7-ADF8-493F-9E15-F7DB920EC799}" type="pres">
      <dgm:prSet presAssocID="{43BE1ACE-4B6D-4ED8-90B2-F99838E1B3F4}" presName="circleA" presStyleLbl="node1" presStyleIdx="0" presStyleCnt="1" custLinFactX="44241" custLinFactNeighborX="100000" custLinFactNeighborY="24295"/>
      <dgm:spPr/>
    </dgm:pt>
    <dgm:pt modelId="{7059C39B-6418-4B5A-837C-C027E4940B37}" type="pres">
      <dgm:prSet presAssocID="{43BE1ACE-4B6D-4ED8-90B2-F99838E1B3F4}" presName="spaceA" presStyleCnt="0"/>
      <dgm:spPr/>
    </dgm:pt>
  </dgm:ptLst>
  <dgm:cxnLst>
    <dgm:cxn modelId="{E5B4C36C-A7F7-4CDB-BF35-6807BEEBE76F}" type="presOf" srcId="{43BE1ACE-4B6D-4ED8-90B2-F99838E1B3F4}" destId="{B09E0994-72DF-40B3-A677-E8EE7F93D3F4}" srcOrd="0" destOrd="0" presId="urn:microsoft.com/office/officeart/2005/8/layout/hProcess11"/>
    <dgm:cxn modelId="{31E8799E-BCAF-4D51-8EB3-856F7EC5E7B1}" srcId="{929B6A75-E48D-44F4-871D-4632689D8ABF}" destId="{43BE1ACE-4B6D-4ED8-90B2-F99838E1B3F4}" srcOrd="0" destOrd="0" parTransId="{27E9871B-E1A0-4C15-BC36-4EAEEB4F36BC}" sibTransId="{3ED4C383-A4C7-4C95-89AB-5E145F9353DF}"/>
    <dgm:cxn modelId="{81C376DF-2967-425F-BDA0-B119AAD020DB}" type="presOf" srcId="{929B6A75-E48D-44F4-871D-4632689D8ABF}" destId="{B8026139-2DBD-44A9-AC57-AE35BB523097}" srcOrd="0" destOrd="0" presId="urn:microsoft.com/office/officeart/2005/8/layout/hProcess11"/>
    <dgm:cxn modelId="{C82EB15A-8162-46FF-8499-4C0FFC076F45}" type="presParOf" srcId="{B8026139-2DBD-44A9-AC57-AE35BB523097}" destId="{BD0CF037-5295-4B10-ABB6-D395BF6BD62C}" srcOrd="0" destOrd="0" presId="urn:microsoft.com/office/officeart/2005/8/layout/hProcess11"/>
    <dgm:cxn modelId="{170BB6B7-9079-46AC-B762-402EA3EB6DE5}" type="presParOf" srcId="{B8026139-2DBD-44A9-AC57-AE35BB523097}" destId="{DD3F49F2-A6E8-417B-B088-D93F42F672FA}" srcOrd="1" destOrd="0" presId="urn:microsoft.com/office/officeart/2005/8/layout/hProcess11"/>
    <dgm:cxn modelId="{93273D58-28CB-4166-A6BA-5CE04D5895EA}" type="presParOf" srcId="{DD3F49F2-A6E8-417B-B088-D93F42F672FA}" destId="{C89E948E-8103-4742-B982-2F0E07231A04}" srcOrd="0" destOrd="0" presId="urn:microsoft.com/office/officeart/2005/8/layout/hProcess11"/>
    <dgm:cxn modelId="{4C60F6C1-93BE-49FD-8351-EFB4052CA642}" type="presParOf" srcId="{C89E948E-8103-4742-B982-2F0E07231A04}" destId="{B09E0994-72DF-40B3-A677-E8EE7F93D3F4}" srcOrd="0" destOrd="0" presId="urn:microsoft.com/office/officeart/2005/8/layout/hProcess11"/>
    <dgm:cxn modelId="{29AFD94B-68DA-4465-905E-1849D4D8D1D0}" type="presParOf" srcId="{C89E948E-8103-4742-B982-2F0E07231A04}" destId="{337635E7-ADF8-493F-9E15-F7DB920EC799}" srcOrd="1" destOrd="0" presId="urn:microsoft.com/office/officeart/2005/8/layout/hProcess11"/>
    <dgm:cxn modelId="{38A64711-B191-4252-831E-638936885562}" type="presParOf" srcId="{C89E948E-8103-4742-B982-2F0E07231A04}" destId="{7059C39B-6418-4B5A-837C-C027E4940B37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er 1"/>
      <dsp:cNvGrpSpPr/>
    </dsp:nvGrpSpPr>
    <dsp:grpSpPr>
      <a:xfrm>
        <a:off x="0" y="0"/>
        <a:ext cx="11677475" cy="2079829"/>
        <a:chOff x="0" y="0"/>
        <a:chExt cx="11677475" cy="2079829"/>
      </a:xfrm>
    </dsp:grpSpPr>
    <dsp:sp modelId="{BD0CF037-5295-4B10-ABB6-D395BF6BD62C}">
      <dsp:nvSpPr>
        <dsp:cNvPr id="3" name="Flèche droite à entaille 2"/>
        <dsp:cNvSpPr/>
      </dsp:nvSpPr>
      <dsp:spPr bwMode="white">
        <a:xfrm>
          <a:off x="0" y="628062"/>
          <a:ext cx="11677475" cy="831932"/>
        </a:xfrm>
        <a:prstGeom prst="notchedRightArrow">
          <a:avLst/>
        </a:prstGeom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hemeClr val="accent1"/>
        </a:lnRef>
        <a:fillRef idx="3">
          <a:schemeClr val="accent1">
            <a:tint val="40000"/>
          </a:schemeClr>
        </a:fillRef>
        <a:effectRef idx="0">
          <a:scrgbClr r="0" g="0" b="0"/>
        </a:effectRef>
        <a:fontRef idx="minor"/>
      </dsp:style>
      <dsp:txXfrm>
        <a:off x="0" y="628062"/>
        <a:ext cx="11677475" cy="831932"/>
      </dsp:txXfrm>
    </dsp:sp>
    <dsp:sp modelId="{B09E0994-72DF-40B3-A677-E8EE7F93D3F4}">
      <dsp:nvSpPr>
        <dsp:cNvPr id="4" name="Rectangle 3"/>
        <dsp:cNvSpPr/>
      </dsp:nvSpPr>
      <dsp:spPr bwMode="white">
        <a:xfrm>
          <a:off x="0" y="1247897"/>
          <a:ext cx="10509728" cy="831932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anchor="b"/>
        <a:lstStyle>
          <a:lvl1pPr algn="ctr"/>
          <a:lvl2pPr algn="ctr"/>
          <a:lvl3pPr algn="ctr"/>
          <a:lvl4pPr algn="ctr"/>
          <a:lvl5pPr algn="ctr"/>
          <a:lvl6pPr algn="ctr"/>
          <a:lvl7pPr algn="ctr"/>
          <a:lvl8pPr algn="ctr"/>
          <a:lvl9pPr algn="ctr"/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r-FR" sz="1000" b="1" dirty="0">
            <a:solidFill>
              <a:schemeClr val="tx1"/>
            </a:solidFill>
          </a:endParaRPr>
        </a:p>
      </dsp:txBody>
      <dsp:txXfrm>
        <a:off x="0" y="1247897"/>
        <a:ext cx="10509728" cy="831932"/>
      </dsp:txXfrm>
    </dsp:sp>
    <dsp:sp modelId="{337635E7-ADF8-493F-9E15-F7DB920EC799}">
      <dsp:nvSpPr>
        <dsp:cNvPr id="5" name="Ellipse 4"/>
        <dsp:cNvSpPr/>
      </dsp:nvSpPr>
      <dsp:spPr bwMode="white">
        <a:xfrm>
          <a:off x="5450869" y="986452"/>
          <a:ext cx="207983" cy="207983"/>
        </a:xfrm>
        <a:prstGeom prst="ellipse">
          <a:avLst/>
        </a:prstGeom>
        <a:sp3d prstMaterial="plastic">
          <a:bevelT w="127000" h="25400" prst="relaxedInset"/>
        </a:sp3d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Xfrm>
        <a:off x="5450869" y="986452"/>
        <a:ext cx="207983" cy="207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type="notchedRightArrow" r:blip="" rot="180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HorzCh" val="ctr"/>
                  <dgm:param type="txAnchorVertCh" val="b"/>
                  <dgm:param type="txAnchorVert" val="b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HorzCh" val="ctr"/>
                  <dgm:param type="txAnchorVertCh" val="t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55DF-3575-4278-97A4-B77D9E0E15D6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F7F7-7D18-4A52-99C4-B576CA9DA7F9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55DF-3575-4278-97A4-B77D9E0E15D6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F7F7-7D18-4A52-99C4-B576CA9DA7F9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55DF-3575-4278-97A4-B77D9E0E15D6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F7F7-7D18-4A52-99C4-B576CA9DA7F9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55DF-3575-4278-97A4-B77D9E0E15D6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F7F7-7D18-4A52-99C4-B576CA9DA7F9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55DF-3575-4278-97A4-B77D9E0E15D6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F7F7-7D18-4A52-99C4-B576CA9DA7F9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55DF-3575-4278-97A4-B77D9E0E15D6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F7F7-7D18-4A52-99C4-B576CA9DA7F9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55DF-3575-4278-97A4-B77D9E0E15D6}" type="datetimeFigureOut">
              <a:rPr lang="fr-FR" smtClean="0"/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F7F7-7D18-4A52-99C4-B576CA9DA7F9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55DF-3575-4278-97A4-B77D9E0E15D6}" type="datetimeFigureOut">
              <a:rPr lang="fr-FR" smtClean="0"/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F7F7-7D18-4A52-99C4-B576CA9DA7F9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55DF-3575-4278-97A4-B77D9E0E15D6}" type="datetimeFigureOut">
              <a:rPr lang="fr-FR" smtClean="0"/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F7F7-7D18-4A52-99C4-B576CA9DA7F9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55DF-3575-4278-97A4-B77D9E0E15D6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F7F7-7D18-4A52-99C4-B576CA9DA7F9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55DF-3575-4278-97A4-B77D9E0E15D6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F7F7-7D18-4A52-99C4-B576CA9DA7F9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F55DF-3575-4278-97A4-B77D9E0E15D6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0F7F7-7D18-4A52-99C4-B576CA9DA7F9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/>
        </p:nvGraphicFramePr>
        <p:xfrm>
          <a:off x="304931" y="2402690"/>
          <a:ext cx="11677475" cy="2079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42613" y="644903"/>
            <a:ext cx="11677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7030A0"/>
                </a:solidFill>
              </a:rPr>
              <a:t>Calendrier </a:t>
            </a:r>
            <a:r>
              <a:rPr lang="fr-FR" sz="2400" b="1" dirty="0" err="1">
                <a:solidFill>
                  <a:srgbClr val="7030A0"/>
                </a:solidFill>
              </a:rPr>
              <a:t>ReSP</a:t>
            </a:r>
            <a:r>
              <a:rPr lang="fr-FR" sz="2400" b="1" dirty="0">
                <a:solidFill>
                  <a:srgbClr val="7030A0"/>
                </a:solidFill>
              </a:rPr>
              <a:t>-Ir 2024</a:t>
            </a:r>
            <a:endParaRPr lang="fr-FR" sz="2400" b="1" dirty="0">
              <a:solidFill>
                <a:srgbClr val="7030A0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1218940" y="3300967"/>
            <a:ext cx="170925" cy="170925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Cercle : creux 17"/>
          <p:cNvSpPr/>
          <p:nvPr/>
        </p:nvSpPr>
        <p:spPr>
          <a:xfrm>
            <a:off x="890804" y="2984743"/>
            <a:ext cx="809615" cy="809615"/>
          </a:xfrm>
          <a:prstGeom prst="donut">
            <a:avLst>
              <a:gd name="adj" fmla="val 2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Ellipse 18"/>
          <p:cNvSpPr/>
          <p:nvPr/>
        </p:nvSpPr>
        <p:spPr>
          <a:xfrm>
            <a:off x="2531476" y="3179429"/>
            <a:ext cx="420241" cy="420241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ZoneTexte 20"/>
          <p:cNvSpPr txBox="1"/>
          <p:nvPr/>
        </p:nvSpPr>
        <p:spPr>
          <a:xfrm>
            <a:off x="722767" y="4050583"/>
            <a:ext cx="1163273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Janvier 2025</a:t>
            </a:r>
            <a:endParaRPr lang="fr-FR" sz="1400" b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2144731" y="4050583"/>
            <a:ext cx="1163273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17 Février</a:t>
            </a:r>
            <a:r>
              <a:rPr lang="fr-FR" sz="1400" dirty="0"/>
              <a:t> </a:t>
            </a:r>
            <a:r>
              <a:rPr lang="fr-FR" sz="1400" b="1" dirty="0"/>
              <a:t>2025</a:t>
            </a:r>
            <a:endParaRPr lang="fr-FR" sz="1400" b="1" dirty="0"/>
          </a:p>
        </p:txBody>
      </p:sp>
      <p:sp>
        <p:nvSpPr>
          <p:cNvPr id="24" name="Ellipse 23"/>
          <p:cNvSpPr/>
          <p:nvPr/>
        </p:nvSpPr>
        <p:spPr>
          <a:xfrm>
            <a:off x="3970153" y="3176310"/>
            <a:ext cx="420241" cy="420241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Ellipse 24"/>
          <p:cNvSpPr/>
          <p:nvPr/>
        </p:nvSpPr>
        <p:spPr>
          <a:xfrm>
            <a:off x="5561109" y="3180268"/>
            <a:ext cx="420241" cy="420241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Ellipse 25"/>
          <p:cNvSpPr/>
          <p:nvPr/>
        </p:nvSpPr>
        <p:spPr>
          <a:xfrm>
            <a:off x="6957186" y="3168566"/>
            <a:ext cx="420241" cy="420241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Ellipse 26"/>
          <p:cNvSpPr/>
          <p:nvPr/>
        </p:nvSpPr>
        <p:spPr>
          <a:xfrm>
            <a:off x="8380621" y="3165106"/>
            <a:ext cx="420241" cy="420241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Ellipse 27"/>
          <p:cNvSpPr/>
          <p:nvPr/>
        </p:nvSpPr>
        <p:spPr>
          <a:xfrm>
            <a:off x="9986819" y="3150852"/>
            <a:ext cx="420241" cy="420241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Cercle : creux 28"/>
          <p:cNvSpPr/>
          <p:nvPr/>
        </p:nvSpPr>
        <p:spPr>
          <a:xfrm>
            <a:off x="9788530" y="2964449"/>
            <a:ext cx="809615" cy="809615"/>
          </a:xfrm>
          <a:prstGeom prst="donut">
            <a:avLst>
              <a:gd name="adj" fmla="val 2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ZoneTexte 29"/>
          <p:cNvSpPr txBox="1"/>
          <p:nvPr/>
        </p:nvSpPr>
        <p:spPr>
          <a:xfrm>
            <a:off x="3595471" y="4059560"/>
            <a:ext cx="1163273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27 Mars 2025</a:t>
            </a:r>
            <a:endParaRPr lang="fr-FR" sz="14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5189592" y="4082476"/>
            <a:ext cx="1163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23 Juin</a:t>
            </a:r>
            <a:r>
              <a:rPr lang="fr-FR" sz="1400" dirty="0"/>
              <a:t> </a:t>
            </a:r>
            <a:r>
              <a:rPr lang="fr-FR" sz="1400" b="1" dirty="0"/>
              <a:t>2025</a:t>
            </a:r>
            <a:endParaRPr lang="fr-FR" sz="1400" b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6625665" y="4078653"/>
            <a:ext cx="1163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21 Octobre</a:t>
            </a:r>
            <a:r>
              <a:rPr lang="fr-FR" sz="1400" dirty="0"/>
              <a:t> </a:t>
            </a:r>
            <a:r>
              <a:rPr lang="fr-FR" sz="1400" b="1" dirty="0"/>
              <a:t>2025</a:t>
            </a:r>
            <a:endParaRPr lang="fr-FR" sz="1400" b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8004362" y="4085022"/>
            <a:ext cx="1163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/>
              <a:t>Octobre 2025</a:t>
            </a:r>
            <a:endParaRPr lang="fr-FR" sz="1400" b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9531395" y="4078653"/>
            <a:ext cx="1163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Fin 2025</a:t>
            </a:r>
            <a:endParaRPr lang="fr-FR" sz="14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2591952" y="5067590"/>
            <a:ext cx="1732507" cy="646331"/>
          </a:xfrm>
          <a:prstGeom prst="rect">
            <a:avLst/>
          </a:prstGeom>
          <a:solidFill>
            <a:srgbClr val="E1CC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Eligibilité</a:t>
            </a:r>
            <a:endParaRPr lang="fr-FR" dirty="0">
              <a:solidFill>
                <a:srgbClr val="7030A0"/>
              </a:solidFill>
            </a:endParaRPr>
          </a:p>
          <a:p>
            <a:pPr algn="ctr"/>
            <a:r>
              <a:rPr lang="fr-FR" dirty="0">
                <a:solidFill>
                  <a:srgbClr val="7030A0"/>
                </a:solidFill>
              </a:rPr>
              <a:t>administrative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6" name="Flèche : droite 35"/>
          <p:cNvSpPr/>
          <p:nvPr/>
        </p:nvSpPr>
        <p:spPr>
          <a:xfrm rot="16200000">
            <a:off x="2840782" y="4239795"/>
            <a:ext cx="1239957" cy="153553"/>
          </a:xfrm>
          <a:prstGeom prst="rightArrow">
            <a:avLst/>
          </a:prstGeom>
          <a:solidFill>
            <a:srgbClr val="E1CCF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7" name="Groupe 36"/>
          <p:cNvGrpSpPr/>
          <p:nvPr/>
        </p:nvGrpSpPr>
        <p:grpSpPr>
          <a:xfrm>
            <a:off x="771392" y="1850997"/>
            <a:ext cx="1036369" cy="984220"/>
            <a:chOff x="403810" y="735005"/>
            <a:chExt cx="1036369" cy="984220"/>
          </a:xfrm>
        </p:grpSpPr>
        <p:sp>
          <p:nvSpPr>
            <p:cNvPr id="40" name="Rectangle : coins arrondis 39"/>
            <p:cNvSpPr/>
            <p:nvPr/>
          </p:nvSpPr>
          <p:spPr>
            <a:xfrm>
              <a:off x="403810" y="735005"/>
              <a:ext cx="1036369" cy="9842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ectangle : coins arrondis 4"/>
            <p:cNvSpPr txBox="1"/>
            <p:nvPr/>
          </p:nvSpPr>
          <p:spPr>
            <a:xfrm>
              <a:off x="451856" y="783051"/>
              <a:ext cx="940277" cy="8881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kern="1200" dirty="0"/>
                <a:t>Lancement campagne</a:t>
              </a:r>
              <a:endParaRPr lang="fr-FR" sz="1000" kern="1200" dirty="0"/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dirty="0" err="1"/>
                <a:t>ReSP</a:t>
              </a:r>
              <a:r>
                <a:rPr lang="fr-FR" sz="1000" dirty="0"/>
                <a:t>-Ir</a:t>
              </a:r>
              <a:r>
                <a:rPr lang="fr-FR" sz="1000" kern="1200" dirty="0"/>
                <a:t> 2024 </a:t>
              </a:r>
              <a:endParaRPr lang="fr-FR" sz="1000" kern="1200" dirty="0"/>
            </a:p>
          </p:txBody>
        </p:sp>
      </p:grpSp>
      <p:grpSp>
        <p:nvGrpSpPr>
          <p:cNvPr id="42" name="Groupe 41"/>
          <p:cNvGrpSpPr/>
          <p:nvPr/>
        </p:nvGrpSpPr>
        <p:grpSpPr>
          <a:xfrm>
            <a:off x="2305781" y="1848378"/>
            <a:ext cx="841174" cy="984220"/>
            <a:chOff x="1989991" y="753775"/>
            <a:chExt cx="841174" cy="984220"/>
          </a:xfrm>
        </p:grpSpPr>
        <p:sp>
          <p:nvSpPr>
            <p:cNvPr id="43" name="Rectangle : coins arrondis 42"/>
            <p:cNvSpPr/>
            <p:nvPr/>
          </p:nvSpPr>
          <p:spPr>
            <a:xfrm>
              <a:off x="1989991" y="753775"/>
              <a:ext cx="841174" cy="9842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ectangle : coins arrondis 4"/>
            <p:cNvSpPr txBox="1"/>
            <p:nvPr/>
          </p:nvSpPr>
          <p:spPr>
            <a:xfrm>
              <a:off x="2031054" y="794838"/>
              <a:ext cx="759048" cy="9020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kern="1200" dirty="0"/>
                <a:t>Dépôt LI</a:t>
              </a:r>
              <a:endParaRPr lang="fr-FR" sz="1000" kern="1200" dirty="0"/>
            </a:p>
          </p:txBody>
        </p:sp>
      </p:grpSp>
      <p:grpSp>
        <p:nvGrpSpPr>
          <p:cNvPr id="45" name="Groupe 44"/>
          <p:cNvGrpSpPr/>
          <p:nvPr/>
        </p:nvGrpSpPr>
        <p:grpSpPr>
          <a:xfrm>
            <a:off x="3669133" y="1848378"/>
            <a:ext cx="1005201" cy="984220"/>
            <a:chOff x="3383704" y="753775"/>
            <a:chExt cx="1005201" cy="984220"/>
          </a:xfrm>
        </p:grpSpPr>
        <p:sp>
          <p:nvSpPr>
            <p:cNvPr id="46" name="Rectangle : coins arrondis 45"/>
            <p:cNvSpPr/>
            <p:nvPr/>
          </p:nvSpPr>
          <p:spPr>
            <a:xfrm>
              <a:off x="3383704" y="753775"/>
              <a:ext cx="1005201" cy="9842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ectangle : coins arrondis 4"/>
            <p:cNvSpPr txBox="1"/>
            <p:nvPr/>
          </p:nvSpPr>
          <p:spPr>
            <a:xfrm>
              <a:off x="3431750" y="801821"/>
              <a:ext cx="909109" cy="8881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kern="1200" dirty="0"/>
                <a:t>Sélection des LI par le Comité Scientifique (CS)</a:t>
              </a:r>
              <a:endParaRPr lang="fr-FR" sz="1000" kern="1200" dirty="0"/>
            </a:p>
          </p:txBody>
        </p:sp>
      </p:grpSp>
      <p:grpSp>
        <p:nvGrpSpPr>
          <p:cNvPr id="48" name="Groupe 47"/>
          <p:cNvGrpSpPr/>
          <p:nvPr/>
        </p:nvGrpSpPr>
        <p:grpSpPr>
          <a:xfrm>
            <a:off x="5244058" y="1817592"/>
            <a:ext cx="1005201" cy="984220"/>
            <a:chOff x="5019655" y="722781"/>
            <a:chExt cx="1005201" cy="984220"/>
          </a:xfrm>
        </p:grpSpPr>
        <p:sp>
          <p:nvSpPr>
            <p:cNvPr id="49" name="Rectangle : coins arrondis 48"/>
            <p:cNvSpPr/>
            <p:nvPr/>
          </p:nvSpPr>
          <p:spPr>
            <a:xfrm>
              <a:off x="5019655" y="722781"/>
              <a:ext cx="1005201" cy="9842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Rectangle : coins arrondis 4"/>
            <p:cNvSpPr txBox="1"/>
            <p:nvPr/>
          </p:nvSpPr>
          <p:spPr>
            <a:xfrm>
              <a:off x="5067701" y="770827"/>
              <a:ext cx="909109" cy="8881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kern="1200" dirty="0"/>
                <a:t>Dépôt du dossier complet</a:t>
              </a:r>
              <a:endParaRPr lang="fr-FR" sz="1000" kern="1200" dirty="0"/>
            </a:p>
          </p:txBody>
        </p:sp>
      </p:grpSp>
      <p:grpSp>
        <p:nvGrpSpPr>
          <p:cNvPr id="51" name="Groupe 50"/>
          <p:cNvGrpSpPr/>
          <p:nvPr/>
        </p:nvGrpSpPr>
        <p:grpSpPr>
          <a:xfrm>
            <a:off x="6664705" y="1842781"/>
            <a:ext cx="1005201" cy="984220"/>
            <a:chOff x="6764303" y="721394"/>
            <a:chExt cx="1005201" cy="984220"/>
          </a:xfrm>
        </p:grpSpPr>
        <p:sp>
          <p:nvSpPr>
            <p:cNvPr id="52" name="Rectangle : coins arrondis 51"/>
            <p:cNvSpPr/>
            <p:nvPr/>
          </p:nvSpPr>
          <p:spPr>
            <a:xfrm>
              <a:off x="6764303" y="721394"/>
              <a:ext cx="1005201" cy="9842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Rectangle : coins arrondis 4"/>
            <p:cNvSpPr txBox="1"/>
            <p:nvPr/>
          </p:nvSpPr>
          <p:spPr>
            <a:xfrm>
              <a:off x="6812349" y="769440"/>
              <a:ext cx="909109" cy="8881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kern="1200" dirty="0"/>
                <a:t>Retour d’expertise des projets et interclassement par le CS</a:t>
              </a:r>
              <a:endParaRPr lang="fr-FR" sz="1000" kern="1200" dirty="0"/>
            </a:p>
          </p:txBody>
        </p:sp>
      </p:grpSp>
      <p:grpSp>
        <p:nvGrpSpPr>
          <p:cNvPr id="54" name="Groupe 53"/>
          <p:cNvGrpSpPr/>
          <p:nvPr/>
        </p:nvGrpSpPr>
        <p:grpSpPr>
          <a:xfrm>
            <a:off x="8056074" y="1850997"/>
            <a:ext cx="1005201" cy="984220"/>
            <a:chOff x="8426507" y="712398"/>
            <a:chExt cx="1005201" cy="984220"/>
          </a:xfrm>
        </p:grpSpPr>
        <p:sp>
          <p:nvSpPr>
            <p:cNvPr id="55" name="Rectangle : coins arrondis 54"/>
            <p:cNvSpPr/>
            <p:nvPr/>
          </p:nvSpPr>
          <p:spPr>
            <a:xfrm>
              <a:off x="8426507" y="712398"/>
              <a:ext cx="1005201" cy="9842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Rectangle : coins arrondis 4"/>
            <p:cNvSpPr txBox="1"/>
            <p:nvPr/>
          </p:nvSpPr>
          <p:spPr>
            <a:xfrm>
              <a:off x="8474553" y="760444"/>
              <a:ext cx="909109" cy="8881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kern="1200" dirty="0"/>
                <a:t>Sélection des dossiers complets lors de l’AG</a:t>
              </a:r>
              <a:endParaRPr lang="fr-FR" sz="1000" kern="1200" dirty="0"/>
            </a:p>
          </p:txBody>
        </p:sp>
      </p:grpSp>
      <p:grpSp>
        <p:nvGrpSpPr>
          <p:cNvPr id="57" name="Groupe 56"/>
          <p:cNvGrpSpPr/>
          <p:nvPr/>
        </p:nvGrpSpPr>
        <p:grpSpPr>
          <a:xfrm>
            <a:off x="9660277" y="1841422"/>
            <a:ext cx="1005201" cy="984220"/>
            <a:chOff x="9972228" y="724966"/>
            <a:chExt cx="1005201" cy="984220"/>
          </a:xfrm>
        </p:grpSpPr>
        <p:sp>
          <p:nvSpPr>
            <p:cNvPr id="58" name="Rectangle : coins arrondis 57"/>
            <p:cNvSpPr/>
            <p:nvPr/>
          </p:nvSpPr>
          <p:spPr>
            <a:xfrm>
              <a:off x="9972228" y="724966"/>
              <a:ext cx="1005201" cy="9842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Rectangle : coins arrondis 4"/>
            <p:cNvSpPr txBox="1"/>
            <p:nvPr/>
          </p:nvSpPr>
          <p:spPr>
            <a:xfrm>
              <a:off x="10020274" y="773012"/>
              <a:ext cx="909109" cy="8881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kern="1200" dirty="0"/>
                <a:t>Validation de la sélection par la DGOS</a:t>
              </a:r>
              <a:endParaRPr lang="fr-FR" sz="1000" kern="1200" dirty="0"/>
            </a:p>
          </p:txBody>
        </p:sp>
      </p:grpSp>
      <p:sp>
        <p:nvSpPr>
          <p:cNvPr id="60" name="Flèche : droite 59"/>
          <p:cNvSpPr/>
          <p:nvPr/>
        </p:nvSpPr>
        <p:spPr>
          <a:xfrm rot="16200000">
            <a:off x="5897975" y="4239794"/>
            <a:ext cx="1239957" cy="153553"/>
          </a:xfrm>
          <a:prstGeom prst="rightArrow">
            <a:avLst/>
          </a:prstGeom>
          <a:solidFill>
            <a:srgbClr val="E1CCF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>
            <a:off x="5651699" y="5068517"/>
            <a:ext cx="1732507" cy="646331"/>
          </a:xfrm>
          <a:prstGeom prst="rect">
            <a:avLst/>
          </a:prstGeom>
          <a:solidFill>
            <a:srgbClr val="E1CC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Eligibilité</a:t>
            </a:r>
            <a:endParaRPr lang="fr-FR" dirty="0">
              <a:solidFill>
                <a:srgbClr val="7030A0"/>
              </a:solidFill>
            </a:endParaRPr>
          </a:p>
          <a:p>
            <a:pPr algn="ctr"/>
            <a:r>
              <a:rPr lang="fr-FR" dirty="0">
                <a:solidFill>
                  <a:srgbClr val="7030A0"/>
                </a:solidFill>
              </a:rPr>
              <a:t>administrative</a:t>
            </a:r>
            <a:endParaRPr lang="fr-FR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WPS Presentation</Application>
  <PresentationFormat>Grand écran</PresentationFormat>
  <Paragraphs>37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</vt:lpstr>
      <vt:lpstr>Microsoft YaHei</vt:lpstr>
      <vt:lpstr>Arial Unicode MS</vt:lpstr>
      <vt:lpstr>Calibri Light</vt:lpstr>
      <vt:lpstr>Thème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MARCHAL SOPHIE</dc:creator>
  <cp:lastModifiedBy>marchal.s2</cp:lastModifiedBy>
  <cp:revision>16</cp:revision>
  <dcterms:created xsi:type="dcterms:W3CDTF">2024-08-23T09:58:00Z</dcterms:created>
  <dcterms:modified xsi:type="dcterms:W3CDTF">2025-01-07T09:07:46Z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BE0ABB517A1D4DD7B8D6A66350B11793_13</vt:lpwstr>
  </property>
  <property fmtid="{D5CDD505-2E9C-101B-9397-08002B2CF9AE}" pid="3" name="KSOProductBuildVer">
    <vt:lpwstr>1036-12.2.0.19307</vt:lpwstr>
  </property>
</Properties>
</file>